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9" r:id="rId4"/>
    <p:sldId id="270" r:id="rId5"/>
    <p:sldId id="275" r:id="rId6"/>
    <p:sldId id="287" r:id="rId7"/>
    <p:sldId id="271" r:id="rId8"/>
    <p:sldId id="272" r:id="rId9"/>
    <p:sldId id="273" r:id="rId10"/>
    <p:sldId id="276" r:id="rId11"/>
    <p:sldId id="277" r:id="rId12"/>
    <p:sldId id="274" r:id="rId13"/>
    <p:sldId id="279" r:id="rId14"/>
    <p:sldId id="280" r:id="rId15"/>
    <p:sldId id="278" r:id="rId16"/>
    <p:sldId id="281" r:id="rId17"/>
    <p:sldId id="282" r:id="rId18"/>
    <p:sldId id="283" r:id="rId19"/>
    <p:sldId id="288" r:id="rId20"/>
    <p:sldId id="290" r:id="rId21"/>
    <p:sldId id="289" r:id="rId22"/>
    <p:sldId id="291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A195-0699-491B-82EB-1FDBF17A6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D8203-4399-4B35-AF0B-8CFF7C6ED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3BF1A-3C94-443D-947B-B2C5D0F2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63DAC-30F9-4317-8C9D-2EF1249B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A7CE1-A35C-4C28-9A12-D2CAAFF8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361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EC02-D5C5-44D0-825A-BCD99494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E924B-5166-4794-8A94-D5321704A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BDDC8-B20A-4409-82D2-35D5B302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8524-F2D8-4596-BEB1-B71B086C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39335-C9F0-4D25-9E8E-9CFE1766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8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0270A-FD71-4B96-B1B7-F4304D82B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8E094-E1F6-47B5-8D3B-E6FA6EFF5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5FE69-6783-405F-944F-7825F753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ACF3-635E-49D7-B91D-873E0090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FE42-6833-490A-B58B-53EFEA4B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475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C589-BFD1-41FA-8035-B5531BED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9C227-160A-4251-BB32-B3226550E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F7EB9-8F4C-4914-ACB0-CB7C64202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37FEB-57B2-4163-B072-145AFD5E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69AA0-D8DB-4410-93A1-455EB1E2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039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FE84-9B1A-409B-A7B2-17087F03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3999C-D519-4D4E-830C-616F58322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49D07-DCEA-4464-B3E4-C182596A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DA42-0EFC-4739-BDB6-47A55AC7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D7D5-7E6B-4BF7-A833-70AD66FA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120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B2A7-45B6-49D7-8123-CAF939F7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B587-E6BD-46F1-BE62-C7C43457E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209EC-3239-4156-A618-77209F338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5A048-821B-4291-B6B5-9AAAF04B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19EC6-35E8-4A0C-A920-6954AD90D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4212-30E7-467A-9045-378221FD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887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652C-7CBD-4C82-8DBE-79A1602B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CC464-C182-4ACF-AEBE-E441E3C9B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5D748-1FFC-433D-8E84-ADA3A3345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C44F8-D065-4B00-AEAC-F5C43699D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43324-FE82-4883-BC63-8CB79DB3A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B6AF06-30A6-4AD1-A13D-803A4D34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39AB57-7A14-4491-9360-50BE5FDA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71B3A-5425-4E3F-A60E-3C5654AB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0669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CA79-6903-48CD-9A81-B1743090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A6F6B-4395-4DA5-B0E6-32766214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121CB-14CC-43A8-8D6D-11F767D2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D1FB5-ABE8-4062-BABE-F50A85FE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548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84898-0A7B-43A2-A44B-516C27DE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B8D70-947B-4BFA-991B-0E7C9590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DCC70-B4CB-4E63-82E0-ECAA59CA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439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504A-2047-4527-AC2C-C4DAC76D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339FA-FD82-4E40-9C62-97A6D6F53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17D71-B4FB-45E3-A03B-8451C8BF9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E1AED-51C6-4E29-A54E-AE82FF87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4E7DB-74A0-4DC3-98C9-9010457E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51B5C-443D-4E59-8EAA-950FD98C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983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CC53-FA69-46C4-A966-BD3653B6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930A7-C620-4706-87C9-8BCF4A75B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E55D3-4F35-45C2-91A4-2E4CA7224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2D1E4-4BCE-4EFF-9AD6-5FA446A8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9CA99-67F3-435C-BD2A-802DB37A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5D4EA-655A-4107-8A16-5C92C487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830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C523F-2947-4B5D-96B4-0B96F41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E6F99-27F4-497F-8F20-4F3D9E6E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855AF-BA32-4D2D-B4DE-FFAADCADE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5DC65-DE14-4114-B5DD-22422CAF1E59}" type="datetimeFigureOut">
              <a:rPr lang="en-SG" smtClean="0"/>
              <a:t>12/7/2022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6244F-C5E3-4326-BA93-D0CD8F236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0D8C6-9F03-4A0D-80F6-309596E09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BE166-5CB0-40AE-93B7-5CAA9E075A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26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m2.keymetrics.io/docs/usage/process-management/" TargetMode="External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m2.keymetrics.io/docs/usage/process-management/" TargetMode="External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921BE-42D1-412E-A800-D7421E335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6222" y="378395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SG" sz="2000" dirty="0">
                <a:solidFill>
                  <a:srgbClr val="080808"/>
                </a:solidFill>
              </a:rPr>
              <a:t>Tardis ( Clara/ Amy)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74133-39A8-4845-89FA-4E58BA7D6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5400" b="1" dirty="0">
                <a:solidFill>
                  <a:srgbClr val="080808"/>
                </a:solidFill>
              </a:rPr>
              <a:t>Cloud Print Demo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475DB15-71EE-4EC1-BCF9-C5B6C492FA6D}"/>
              </a:ext>
            </a:extLst>
          </p:cNvPr>
          <p:cNvSpPr txBox="1">
            <a:spLocks/>
          </p:cNvSpPr>
          <p:nvPr/>
        </p:nvSpPr>
        <p:spPr>
          <a:xfrm>
            <a:off x="-453613" y="186818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</p:spTree>
    <p:extLst>
      <p:ext uri="{BB962C8B-B14F-4D97-AF65-F5344CB8AC3E}">
        <p14:creationId xmlns:p14="http://schemas.microsoft.com/office/powerpoint/2010/main" val="3697371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8"/>
            </a:pPr>
            <a:r>
              <a:rPr lang="en-SG" sz="2000" dirty="0"/>
              <a:t>Type IP address with port number previously set on the browser and below is the expected result if the server is hosted successfully</a:t>
            </a:r>
          </a:p>
          <a:p>
            <a:pPr marL="457200" indent="-457200">
              <a:buAutoNum type="arabicPeriod" startAt="8"/>
            </a:pPr>
            <a:endParaRPr lang="en-SG" sz="2000" dirty="0"/>
          </a:p>
          <a:p>
            <a:pPr marL="457200" indent="-457200">
              <a:buAutoNum type="arabicPeriod" startAt="8"/>
            </a:pPr>
            <a:endParaRPr lang="en-SG" sz="2000" dirty="0"/>
          </a:p>
          <a:p>
            <a:pPr marL="457200" indent="-457200">
              <a:buAutoNum type="arabicPeriod" startAt="8"/>
            </a:pPr>
            <a:endParaRPr lang="en-SG" sz="2000" dirty="0"/>
          </a:p>
          <a:p>
            <a:pPr marL="457200" indent="-457200">
              <a:buAutoNum type="arabicPeriod" startAt="8"/>
            </a:pPr>
            <a:endParaRPr lang="en-SG" sz="2000" dirty="0"/>
          </a:p>
          <a:p>
            <a:pPr marL="457200" indent="-457200">
              <a:buAutoNum type="arabicPeriod" startAt="8"/>
            </a:pPr>
            <a:r>
              <a:rPr lang="en-SG" sz="2000" dirty="0"/>
              <a:t>Stop hosting the client by using below command </a:t>
            </a:r>
          </a:p>
          <a:p>
            <a:pPr marL="0" indent="0">
              <a:buNone/>
            </a:pPr>
            <a:br>
              <a:rPr lang="en-SG" sz="2000" dirty="0"/>
            </a:br>
            <a:r>
              <a:rPr lang="en-SG" sz="2000" dirty="0"/>
              <a:t> </a:t>
            </a:r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2177F-1AA7-4F1C-9743-A8FBA0C3C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09" y="4555836"/>
            <a:ext cx="7207962" cy="12751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FCE5A9-4095-4272-983B-A6F9C0363AC8}"/>
              </a:ext>
            </a:extLst>
          </p:cNvPr>
          <p:cNvSpPr/>
          <p:nvPr/>
        </p:nvSpPr>
        <p:spPr>
          <a:xfrm>
            <a:off x="4288438" y="4613301"/>
            <a:ext cx="3064862" cy="244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335AF-886E-42A8-BC3B-D8195193A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19"/>
          <a:stretch/>
        </p:blipFill>
        <p:spPr>
          <a:xfrm>
            <a:off x="1163709" y="2442708"/>
            <a:ext cx="7408791" cy="15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4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SG" sz="2000" dirty="0"/>
              <a:t>Run </a:t>
            </a:r>
            <a:r>
              <a:rPr lang="en-SG" sz="2000" dirty="0" err="1"/>
              <a:t>npm</a:t>
            </a:r>
            <a:r>
              <a:rPr lang="en-SG" sz="2000" dirty="0"/>
              <a:t> install after copy project file to local machine </a:t>
            </a:r>
            <a:r>
              <a:rPr lang="en-SG" sz="2000" b="1" dirty="0"/>
              <a:t>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SG" sz="2000" dirty="0"/>
              <a:t>Use “pm2 start clientCloudPrint.js” to host cloud print client will not require command prompt to open all the time. </a:t>
            </a:r>
          </a:p>
          <a:p>
            <a:pPr marL="0" indent="0">
              <a:buNone/>
            </a:pPr>
            <a:r>
              <a:rPr lang="en-SG" sz="2000" dirty="0"/>
              <a:t>	</a:t>
            </a:r>
            <a:r>
              <a:rPr lang="en-SG" sz="2000" dirty="0" err="1"/>
              <a:t>e.g</a:t>
            </a:r>
            <a:r>
              <a:rPr lang="en-SG" sz="2000" dirty="0"/>
              <a:t>: Accidentally close command prompt will prevent hosting the server/ client</a:t>
            </a:r>
          </a:p>
          <a:p>
            <a:pPr marL="0" indent="0">
              <a:buNone/>
            </a:pPr>
            <a:r>
              <a:rPr lang="en-SG" sz="2000" dirty="0"/>
              <a:t>        Using pm2 also able to host multiple client/ server under one command prompt window.</a:t>
            </a:r>
          </a:p>
          <a:p>
            <a:pPr marL="457200" indent="-457200">
              <a:buAutoNum type="arabicPeriod" startAt="3"/>
            </a:pPr>
            <a:r>
              <a:rPr lang="en-SG" sz="2000" dirty="0"/>
              <a:t>Use “node .\clientCloudPrint.js” or  “</a:t>
            </a:r>
            <a:r>
              <a:rPr lang="en-SG" sz="2000" dirty="0" err="1"/>
              <a:t>npm</a:t>
            </a:r>
            <a:r>
              <a:rPr lang="en-SG" sz="2000" dirty="0"/>
              <a:t> start”(local host) to host cloud print client will be affected if command prompt window is closed. 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br>
              <a:rPr lang="en-SG" sz="2000" dirty="0"/>
            </a:br>
            <a:r>
              <a:rPr lang="en-SG" sz="2000" dirty="0"/>
              <a:t> </a:t>
            </a:r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</p:spTree>
    <p:extLst>
      <p:ext uri="{BB962C8B-B14F-4D97-AF65-F5344CB8AC3E}">
        <p14:creationId xmlns:p14="http://schemas.microsoft.com/office/powerpoint/2010/main" val="207510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Printer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000" dirty="0"/>
              <a:t>Flash firmware T0C24 ( inside release package) on Tardis printer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000" dirty="0"/>
              <a:t>Once printer is flashed, connect printer to modem router using </a:t>
            </a:r>
            <a:r>
              <a:rPr lang="en-SG" sz="2000" dirty="0" err="1"/>
              <a:t>lan</a:t>
            </a:r>
            <a:r>
              <a:rPr lang="en-SG" sz="2000" dirty="0"/>
              <a:t> cable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000" dirty="0"/>
              <a:t>Browse printer web configuration on browser and you are able to find cloud configuration at the bottom of the page</a:t>
            </a:r>
          </a:p>
          <a:p>
            <a:pPr marL="514350" indent="-514350">
              <a:buFont typeface="+mj-lt"/>
              <a:buAutoNum type="arabicPeriod"/>
            </a:pPr>
            <a:endParaRPr lang="en-SG" sz="2000" dirty="0"/>
          </a:p>
          <a:p>
            <a:pPr marL="514350" indent="-514350">
              <a:buFont typeface="+mj-lt"/>
              <a:buAutoNum type="arabicPeriod"/>
            </a:pPr>
            <a:endParaRPr lang="en-SG" sz="2000" dirty="0"/>
          </a:p>
          <a:p>
            <a:pPr marL="514350" indent="-514350">
              <a:buFont typeface="+mj-lt"/>
              <a:buAutoNum type="arabicPeriod"/>
            </a:pPr>
            <a:endParaRPr lang="en-SG" sz="2000" dirty="0"/>
          </a:p>
          <a:p>
            <a:pPr marL="514350" indent="-514350">
              <a:buFont typeface="+mj-lt"/>
              <a:buAutoNum type="arabicPeriod"/>
            </a:pPr>
            <a:endParaRPr lang="en-SG" sz="2000" dirty="0"/>
          </a:p>
          <a:p>
            <a:pPr marL="514350" indent="-514350">
              <a:buFont typeface="+mj-lt"/>
              <a:buAutoNum type="arabicPeriod"/>
            </a:pPr>
            <a:endParaRPr lang="en-SG" sz="2000" dirty="0"/>
          </a:p>
          <a:p>
            <a:pPr marL="514350" indent="-514350">
              <a:buFont typeface="+mj-lt"/>
              <a:buAutoNum type="arabicPeriod"/>
            </a:pPr>
            <a:r>
              <a:rPr lang="en-SG" sz="2000" dirty="0"/>
              <a:t> Set the IP address, port number and polling time that printer send post request to the server</a:t>
            </a:r>
          </a:p>
          <a:p>
            <a:pPr marL="514350" indent="-514350">
              <a:buFont typeface="+mj-lt"/>
              <a:buAutoNum type="arabicPeriod"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41298-9532-4985-A8D4-E0921560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3245959"/>
            <a:ext cx="8058150" cy="18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5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Demo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dirty="0"/>
              <a:t>- After cloud print client is hosted, you shall be able to see the Home page by browsing the predefined IP address and port number. </a:t>
            </a:r>
          </a:p>
          <a:p>
            <a:pPr marL="0" indent="0">
              <a:buNone/>
            </a:pPr>
            <a:r>
              <a:rPr lang="en-SG" sz="2000" dirty="0"/>
              <a:t>- Click the white card to visit Product page.</a:t>
            </a:r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5A2D1872-648A-4FA4-9C2A-2B4C19D9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892" y="2899053"/>
            <a:ext cx="6868652" cy="3341313"/>
          </a:xfrm>
          <a:prstGeom prst="rect">
            <a:avLst/>
          </a:prstGeom>
        </p:spPr>
      </p:pic>
      <p:pic>
        <p:nvPicPr>
          <p:cNvPr id="11" name="Picture 10" descr="Mouse Keeps Disappearing On Mac? 10 Things To Try">
            <a:extLst>
              <a:ext uri="{FF2B5EF4-FFF2-40B4-BE49-F238E27FC236}">
                <a16:creationId xmlns:a16="http://schemas.microsoft.com/office/drawing/2014/main" id="{00000000-0008-0000-0400-00001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41" y="4975851"/>
            <a:ext cx="626918" cy="68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29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Demo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SG" sz="2000" dirty="0"/>
              <a:t>In the product page, there’s a menu of the food. </a:t>
            </a:r>
          </a:p>
          <a:p>
            <a:pPr>
              <a:buFontTx/>
              <a:buChar char="-"/>
            </a:pPr>
            <a:r>
              <a:rPr lang="en-SG" sz="2000" dirty="0"/>
              <a:t>Click “TOSHIBA” will bring you back to the Main page</a:t>
            </a:r>
          </a:p>
          <a:p>
            <a:pPr>
              <a:buFontTx/>
              <a:buChar char="-"/>
            </a:pPr>
            <a:r>
              <a:rPr lang="en-SG" sz="2000" dirty="0"/>
              <a:t>Click item under navigation bar will bring you to the respective food category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0400-000009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297" y="3207589"/>
            <a:ext cx="6406346" cy="28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13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Demo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SG" sz="2000" dirty="0"/>
              <a:t>Click “Add to cart” will add item to the cart</a:t>
            </a:r>
          </a:p>
          <a:p>
            <a:pPr>
              <a:buFontTx/>
              <a:buChar char="-"/>
            </a:pPr>
            <a:r>
              <a:rPr lang="en-SG" sz="2000" dirty="0"/>
              <a:t>More items can be added to the cart or edit the items in the cart by clicking the double caret button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000000-0008-0000-0400-00000A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01" y="3107210"/>
            <a:ext cx="7093334" cy="3207643"/>
          </a:xfrm>
          <a:prstGeom prst="rect">
            <a:avLst/>
          </a:prstGeom>
        </p:spPr>
      </p:pic>
      <p:pic>
        <p:nvPicPr>
          <p:cNvPr id="18" name="Picture 17" descr="Mouse Keeps Disappearing On Mac? 10 Things To Try">
            <a:extLst>
              <a:ext uri="{FF2B5EF4-FFF2-40B4-BE49-F238E27FC236}">
                <a16:creationId xmlns:a16="http://schemas.microsoft.com/office/drawing/2014/main" id="{5222B55E-2159-4CB1-9ABD-93A701A1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31512">
            <a:off x="1975496" y="5758707"/>
            <a:ext cx="626918" cy="68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03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Demo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SG" sz="2000" dirty="0"/>
              <a:t>The quantity of the item added to the list can be increased/ decreased by pressing the +/-</a:t>
            </a:r>
          </a:p>
          <a:p>
            <a:pPr>
              <a:buFontTx/>
              <a:buChar char="-"/>
            </a:pPr>
            <a:r>
              <a:rPr lang="en-SG" sz="2000" dirty="0"/>
              <a:t>Click the “Clear cart” button to clear all the items in the cart</a:t>
            </a:r>
          </a:p>
          <a:p>
            <a:pPr>
              <a:buFontTx/>
              <a:buChar char="-"/>
            </a:pPr>
            <a:r>
              <a:rPr lang="en-SG" sz="2000" dirty="0"/>
              <a:t>Click “Continue” to visit Payment page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000000-0008-0000-0400-00000B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34" y="3083235"/>
            <a:ext cx="7243763" cy="32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Demo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SG" sz="2000" dirty="0"/>
              <a:t>Under “Cash on delivery” button, there’s “only cash payment option</a:t>
            </a:r>
          </a:p>
          <a:p>
            <a:pPr>
              <a:buFontTx/>
              <a:buChar char="-"/>
            </a:pPr>
            <a:r>
              <a:rPr lang="en-SG" sz="2000" dirty="0"/>
              <a:t>Under “E-wallet” button, there are </a:t>
            </a:r>
            <a:r>
              <a:rPr lang="en-SG" sz="2000" dirty="0" err="1"/>
              <a:t>Paynow</a:t>
            </a:r>
            <a:r>
              <a:rPr lang="en-SG" sz="2000" dirty="0"/>
              <a:t>, Apple pay and etc</a:t>
            </a:r>
          </a:p>
          <a:p>
            <a:pPr>
              <a:buFontTx/>
              <a:buChar char="-"/>
            </a:pPr>
            <a:r>
              <a:rPr lang="en-SG" sz="2000" dirty="0"/>
              <a:t>Selected any payment type from the radio button to visit Checkout page</a:t>
            </a:r>
          </a:p>
          <a:p>
            <a:pPr>
              <a:buFontTx/>
              <a:buChar char="-"/>
            </a:pPr>
            <a:r>
              <a:rPr lang="en-SG" sz="2000" dirty="0"/>
              <a:t>Click “Back to menu” to return to product page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036D0D-0FCA-4673-A4AF-DE92B591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5" y="3463043"/>
            <a:ext cx="6921500" cy="3073223"/>
          </a:xfrm>
          <a:prstGeom prst="rect">
            <a:avLst/>
          </a:prstGeom>
        </p:spPr>
      </p:pic>
      <p:pic>
        <p:nvPicPr>
          <p:cNvPr id="11" name="Picture 10" descr="Mouse Keeps Disappearing On Mac? 10 Things To Try">
            <a:extLst>
              <a:ext uri="{FF2B5EF4-FFF2-40B4-BE49-F238E27FC236}">
                <a16:creationId xmlns:a16="http://schemas.microsoft.com/office/drawing/2014/main" id="{00000000-0008-0000-0400-00001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15" y="4830195"/>
            <a:ext cx="626918" cy="68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59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Demo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SG" sz="2000" dirty="0"/>
              <a:t>Once one of the payment method is pressed, checkout page shall be displayed as below</a:t>
            </a:r>
          </a:p>
          <a:p>
            <a:pPr>
              <a:buFontTx/>
              <a:buChar char="-"/>
            </a:pPr>
            <a:r>
              <a:rPr lang="en-SG" sz="2000" dirty="0"/>
              <a:t>Click “Print order” to sent the print job to the cloud print server</a:t>
            </a:r>
          </a:p>
          <a:p>
            <a:pPr>
              <a:buFontTx/>
              <a:buChar char="-"/>
            </a:pPr>
            <a:r>
              <a:rPr lang="en-SG" sz="2000" dirty="0"/>
              <a:t>Click “Back to home” to return to the Home page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000000-0008-0000-0400-00000C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34" y="3068919"/>
            <a:ext cx="7810738" cy="355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5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Client Side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dirty="0"/>
              <a:t>Purpose: Upload binary file to </a:t>
            </a:r>
            <a:r>
              <a:rPr lang="en-SG" sz="2000" b="1" dirty="0" err="1"/>
              <a:t>CloudPrintServer</a:t>
            </a:r>
            <a:r>
              <a:rPr lang="en-SG" sz="2000" b="1" dirty="0"/>
              <a:t>/uploads</a:t>
            </a:r>
          </a:p>
          <a:p>
            <a:pPr>
              <a:buFontTx/>
              <a:buChar char="-"/>
            </a:pPr>
            <a:r>
              <a:rPr lang="en-SG" sz="2000" dirty="0"/>
              <a:t>Copy </a:t>
            </a:r>
            <a:r>
              <a:rPr lang="en-SG" sz="2000" dirty="0" err="1"/>
              <a:t>cloudPrintClientInterface</a:t>
            </a:r>
            <a:r>
              <a:rPr lang="en-SG" sz="2000" dirty="0"/>
              <a:t> to local machine</a:t>
            </a:r>
          </a:p>
          <a:p>
            <a:pPr>
              <a:buFontTx/>
              <a:buChar char="-"/>
            </a:pPr>
            <a:r>
              <a:rPr lang="en-SG" sz="2000" dirty="0"/>
              <a:t>Configure the client side interface IP address and port number in clientCloudPrintInterface.js</a:t>
            </a:r>
          </a:p>
          <a:p>
            <a:pPr>
              <a:buFontTx/>
              <a:buChar char="-"/>
            </a:pPr>
            <a:r>
              <a:rPr lang="en-SG" sz="2000" dirty="0"/>
              <a:t>Configure the cloud print server IP address and port number in index.js</a:t>
            </a:r>
          </a:p>
          <a:p>
            <a:pPr>
              <a:buFontTx/>
              <a:buChar char="-"/>
            </a:pPr>
            <a:r>
              <a:rPr lang="en-SG" sz="2000" dirty="0"/>
              <a:t>Run “</a:t>
            </a:r>
            <a:r>
              <a:rPr lang="en-SG" sz="2000" b="1" dirty="0" err="1"/>
              <a:t>npm</a:t>
            </a:r>
            <a:r>
              <a:rPr lang="en-SG" sz="2000" b="1" dirty="0"/>
              <a:t> install</a:t>
            </a:r>
            <a:r>
              <a:rPr lang="en-SG" sz="2000" dirty="0"/>
              <a:t>” on command prompt after copy to local machine</a:t>
            </a:r>
          </a:p>
          <a:p>
            <a:pPr>
              <a:buFontTx/>
              <a:buChar char="-"/>
            </a:pPr>
            <a:r>
              <a:rPr lang="en-SG" sz="2000" dirty="0"/>
              <a:t>Make sure the build is the latest, “</a:t>
            </a:r>
            <a:r>
              <a:rPr lang="en-SG" sz="2000" b="1" dirty="0" err="1"/>
              <a:t>npm</a:t>
            </a:r>
            <a:r>
              <a:rPr lang="en-SG" sz="2000" b="1" dirty="0"/>
              <a:t> run build</a:t>
            </a:r>
            <a:r>
              <a:rPr lang="en-SG" sz="2000" dirty="0"/>
              <a:t>”</a:t>
            </a:r>
            <a:endParaRPr lang="en-SG" sz="2000" b="1" dirty="0"/>
          </a:p>
          <a:p>
            <a:pPr>
              <a:buFontTx/>
              <a:buChar char="-"/>
            </a:pPr>
            <a:r>
              <a:rPr lang="en-SG" sz="2000" dirty="0"/>
              <a:t>Run “</a:t>
            </a:r>
            <a:r>
              <a:rPr lang="en-SG" sz="2000" b="1" dirty="0"/>
              <a:t>pm2 start cloudPrintClientInterface.js</a:t>
            </a:r>
            <a:r>
              <a:rPr lang="en-SG" sz="2000" dirty="0"/>
              <a:t>” on command prompt</a:t>
            </a:r>
          </a:p>
          <a:p>
            <a:pPr>
              <a:buFontTx/>
              <a:buChar char="-"/>
            </a:pPr>
            <a:r>
              <a:rPr lang="en-SG" sz="2000" dirty="0"/>
              <a:t>Check if successfully hosted using “</a:t>
            </a:r>
            <a:r>
              <a:rPr lang="en-SG" sz="2000" b="1" dirty="0"/>
              <a:t>pm2 list</a:t>
            </a:r>
            <a:r>
              <a:rPr lang="en-SG" sz="2000" dirty="0"/>
              <a:t>”,  stop hosting “</a:t>
            </a:r>
            <a:r>
              <a:rPr lang="en-SG" sz="2000" b="1" dirty="0"/>
              <a:t>pm2 delete clientCloudPrintInterface.js”</a:t>
            </a:r>
          </a:p>
          <a:p>
            <a:pPr>
              <a:buFontTx/>
              <a:buChar char="-"/>
            </a:pPr>
            <a:endParaRPr lang="en-SG" sz="2000" dirty="0"/>
          </a:p>
          <a:p>
            <a:pPr>
              <a:buFontTx/>
              <a:buChar char="-"/>
            </a:pPr>
            <a:endParaRPr lang="en-SG" sz="2000" dirty="0"/>
          </a:p>
          <a:p>
            <a:pPr>
              <a:buFontTx/>
              <a:buChar char="-"/>
            </a:pPr>
            <a:endParaRPr lang="en-SG" sz="2000" dirty="0"/>
          </a:p>
          <a:p>
            <a:pPr>
              <a:buFontTx/>
              <a:buChar char="-"/>
            </a:pPr>
            <a:endParaRPr lang="en-SG" sz="2000" dirty="0"/>
          </a:p>
          <a:p>
            <a:pPr>
              <a:buFontTx/>
              <a:buChar char="-"/>
            </a:pPr>
            <a:endParaRPr lang="en-SG" sz="2000" dirty="0"/>
          </a:p>
          <a:p>
            <a:pPr>
              <a:buFontTx/>
              <a:buChar char="-"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7F82C-5943-4C91-975F-85ED7B07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60" y="4940877"/>
            <a:ext cx="5404292" cy="1797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C5DC3-09CD-46B2-8902-BE8EC764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09" y="4940877"/>
            <a:ext cx="4476531" cy="17976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800726-5A7D-4135-B1C9-33F0BDA316EB}"/>
              </a:ext>
            </a:extLst>
          </p:cNvPr>
          <p:cNvSpPr/>
          <p:nvPr/>
        </p:nvSpPr>
        <p:spPr>
          <a:xfrm>
            <a:off x="2287523" y="6084884"/>
            <a:ext cx="1893952" cy="4190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4CB171-B908-437C-9E82-B2E7DA3D8F1B}"/>
              </a:ext>
            </a:extLst>
          </p:cNvPr>
          <p:cNvSpPr/>
          <p:nvPr/>
        </p:nvSpPr>
        <p:spPr>
          <a:xfrm>
            <a:off x="8372134" y="6217125"/>
            <a:ext cx="2294002" cy="367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839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000" dirty="0"/>
              <a:t>Install node </a:t>
            </a:r>
            <a:r>
              <a:rPr lang="en-SG" sz="2000" dirty="0" err="1"/>
              <a:t>js</a:t>
            </a:r>
            <a:r>
              <a:rPr lang="en-SG" sz="2000" dirty="0"/>
              <a:t> on local machine</a:t>
            </a:r>
            <a:br>
              <a:rPr lang="en-SG" sz="2000" dirty="0"/>
            </a:br>
            <a:r>
              <a:rPr lang="en-SG" sz="2000" dirty="0">
                <a:hlinkClick r:id="rId2"/>
              </a:rPr>
              <a:t>https://nodejs.org/en/download/</a:t>
            </a:r>
            <a:endParaRPr lang="en-SG" sz="2000" dirty="0"/>
          </a:p>
          <a:p>
            <a:pPr marL="514350" indent="-514350">
              <a:buFont typeface="+mj-lt"/>
              <a:buAutoNum type="arabicPeriod"/>
            </a:pPr>
            <a:r>
              <a:rPr lang="en-SG" sz="2000" dirty="0"/>
              <a:t>Install pm2 on local machine using “</a:t>
            </a:r>
            <a:r>
              <a:rPr lang="en-SG" sz="2000" b="1" dirty="0" err="1"/>
              <a:t>npm</a:t>
            </a:r>
            <a:r>
              <a:rPr lang="en-SG" sz="2000" b="1" dirty="0"/>
              <a:t> install –g pm2</a:t>
            </a:r>
            <a:r>
              <a:rPr lang="en-SG" sz="2000" dirty="0"/>
              <a:t>”</a:t>
            </a:r>
          </a:p>
          <a:p>
            <a:pPr marL="0" indent="0">
              <a:buNone/>
            </a:pPr>
            <a:r>
              <a:rPr lang="en-SG" sz="2000" dirty="0"/>
              <a:t>         Reference: </a:t>
            </a:r>
            <a:r>
              <a:rPr lang="en-SG" sz="2000" dirty="0">
                <a:hlinkClick r:id="rId3"/>
              </a:rPr>
              <a:t>https://pm2.keymetrics.io/docs/usage/process-management/</a:t>
            </a:r>
            <a:endParaRPr lang="en-SG" sz="2000" dirty="0"/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dirty="0"/>
              <a:t>** If Cloud print client is done setup, please skip above steps 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dirty="0"/>
              <a:t>3.      Copy </a:t>
            </a:r>
            <a:r>
              <a:rPr lang="en-SG" sz="2000" dirty="0" err="1"/>
              <a:t>CloudPrintServer</a:t>
            </a:r>
            <a:r>
              <a:rPr lang="en-SG" sz="2000" dirty="0"/>
              <a:t> folder to local machine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</p:spTree>
    <p:extLst>
      <p:ext uri="{BB962C8B-B14F-4D97-AF65-F5344CB8AC3E}">
        <p14:creationId xmlns:p14="http://schemas.microsoft.com/office/powerpoint/2010/main" val="760163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Client Side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SG" sz="2000" dirty="0"/>
              <a:t>Below is the interface when the client side interface is hosted</a:t>
            </a:r>
          </a:p>
          <a:p>
            <a:pPr>
              <a:buFontTx/>
              <a:buChar char="-"/>
            </a:pPr>
            <a:r>
              <a:rPr lang="en-SG" sz="2000" dirty="0"/>
              <a:t>The server status shows disconnected when the server is not hosted and vice versa</a:t>
            </a:r>
          </a:p>
          <a:p>
            <a:pPr>
              <a:buFontTx/>
              <a:buChar char="-"/>
            </a:pPr>
            <a:r>
              <a:rPr lang="en-SG" sz="2000" dirty="0"/>
              <a:t>Choose binary file from the client browser and click upload file to upload to server</a:t>
            </a:r>
          </a:p>
          <a:p>
            <a:pPr>
              <a:buFontTx/>
              <a:buChar char="-"/>
            </a:pPr>
            <a:endParaRPr lang="en-SG" sz="2000" dirty="0"/>
          </a:p>
          <a:p>
            <a:pPr>
              <a:buFontTx/>
              <a:buChar char="-"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218E7B-0CF3-4877-9D06-F0DC6CBAC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8"/>
          <a:stretch/>
        </p:blipFill>
        <p:spPr>
          <a:xfrm>
            <a:off x="2040082" y="3279809"/>
            <a:ext cx="7482272" cy="2532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8999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Server Side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b="1" dirty="0"/>
              <a:t>Purpose: Monitor print job status in cloud print server</a:t>
            </a:r>
          </a:p>
          <a:p>
            <a:pPr>
              <a:buFontTx/>
              <a:buChar char="-"/>
            </a:pPr>
            <a:r>
              <a:rPr lang="en-SG" sz="2000" dirty="0"/>
              <a:t>Copy </a:t>
            </a:r>
            <a:r>
              <a:rPr lang="en-SG" sz="2000" dirty="0" err="1"/>
              <a:t>cloudPrintServerInterface</a:t>
            </a:r>
            <a:r>
              <a:rPr lang="en-SG" sz="2000" dirty="0"/>
              <a:t> to local machine</a:t>
            </a:r>
          </a:p>
          <a:p>
            <a:pPr>
              <a:buFontTx/>
              <a:buChar char="-"/>
            </a:pPr>
            <a:r>
              <a:rPr lang="en-SG" sz="2000" dirty="0"/>
              <a:t>Configure the server side interface IP address and port number in cloudPrintServerInterface.js</a:t>
            </a:r>
          </a:p>
          <a:p>
            <a:pPr>
              <a:buFontTx/>
              <a:buChar char="-"/>
            </a:pPr>
            <a:r>
              <a:rPr lang="en-SG" sz="2000" dirty="0"/>
              <a:t>Configure the cloud print server IP address and port number in index.js</a:t>
            </a:r>
          </a:p>
          <a:p>
            <a:pPr>
              <a:buFontTx/>
              <a:buChar char="-"/>
            </a:pPr>
            <a:r>
              <a:rPr lang="en-SG" sz="2000" dirty="0"/>
              <a:t>Run “</a:t>
            </a:r>
            <a:r>
              <a:rPr lang="en-SG" sz="2000" b="1" dirty="0" err="1"/>
              <a:t>npm</a:t>
            </a:r>
            <a:r>
              <a:rPr lang="en-SG" sz="2000" b="1" dirty="0"/>
              <a:t> install</a:t>
            </a:r>
            <a:r>
              <a:rPr lang="en-SG" sz="2000" dirty="0"/>
              <a:t>” on command prompt </a:t>
            </a:r>
            <a:r>
              <a:rPr lang="en-SG" sz="2000" b="1" dirty="0"/>
              <a:t> </a:t>
            </a:r>
            <a:r>
              <a:rPr lang="en-SG" sz="2000" dirty="0"/>
              <a:t>after copy to local machine</a:t>
            </a:r>
          </a:p>
          <a:p>
            <a:pPr>
              <a:buFontTx/>
              <a:buChar char="-"/>
            </a:pPr>
            <a:r>
              <a:rPr lang="en-SG" sz="2000" dirty="0"/>
              <a:t>Make sure the build is the latest, “</a:t>
            </a:r>
            <a:r>
              <a:rPr lang="en-SG" sz="2000" b="1" dirty="0" err="1"/>
              <a:t>npm</a:t>
            </a:r>
            <a:r>
              <a:rPr lang="en-SG" sz="2000" b="1" dirty="0"/>
              <a:t> run build</a:t>
            </a:r>
            <a:r>
              <a:rPr lang="en-SG" sz="2000" dirty="0"/>
              <a:t>”</a:t>
            </a:r>
            <a:endParaRPr lang="en-SG" sz="2000" b="1" dirty="0"/>
          </a:p>
          <a:p>
            <a:pPr>
              <a:buFontTx/>
              <a:buChar char="-"/>
            </a:pPr>
            <a:r>
              <a:rPr lang="en-SG" sz="2000" dirty="0"/>
              <a:t>Run “</a:t>
            </a:r>
            <a:r>
              <a:rPr lang="en-SG" sz="2000" b="1" dirty="0"/>
              <a:t>pm2 start cloudPrintServerInterface.js</a:t>
            </a:r>
            <a:r>
              <a:rPr lang="en-SG" sz="2000" dirty="0"/>
              <a:t>” on command prompt</a:t>
            </a:r>
          </a:p>
          <a:p>
            <a:pPr>
              <a:buFontTx/>
              <a:buChar char="-"/>
            </a:pPr>
            <a:r>
              <a:rPr lang="en-SG" sz="2000" dirty="0"/>
              <a:t>Check if successfully hosted using “</a:t>
            </a:r>
            <a:r>
              <a:rPr lang="en-SG" sz="2000" b="1" dirty="0"/>
              <a:t>pm2 list</a:t>
            </a:r>
            <a:r>
              <a:rPr lang="en-SG" sz="2000" dirty="0"/>
              <a:t>”,  stop hosting “</a:t>
            </a:r>
            <a:r>
              <a:rPr lang="en-SG" sz="2000" b="1" dirty="0"/>
              <a:t>pm2 delete cloudPrintServerInterface.js</a:t>
            </a:r>
            <a:r>
              <a:rPr lang="en-SG" sz="2000" dirty="0"/>
              <a:t>”</a:t>
            </a:r>
          </a:p>
          <a:p>
            <a:pPr>
              <a:buFontTx/>
              <a:buChar char="-"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C490B-30D9-400A-ADF5-80B6AD871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43" y="4890825"/>
            <a:ext cx="5101134" cy="1818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E855CE-893F-45AB-8985-BCE253D2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53" y="4899216"/>
            <a:ext cx="5210834" cy="18060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24CB171-B908-437C-9E82-B2E7DA3D8F1B}"/>
              </a:ext>
            </a:extLst>
          </p:cNvPr>
          <p:cNvSpPr/>
          <p:nvPr/>
        </p:nvSpPr>
        <p:spPr>
          <a:xfrm>
            <a:off x="7765179" y="5933478"/>
            <a:ext cx="2178921" cy="344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800726-5A7D-4135-B1C9-33F0BDA316EB}"/>
              </a:ext>
            </a:extLst>
          </p:cNvPr>
          <p:cNvSpPr/>
          <p:nvPr/>
        </p:nvSpPr>
        <p:spPr>
          <a:xfrm>
            <a:off x="2136092" y="6047280"/>
            <a:ext cx="1939160" cy="427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955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Server Side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SG" sz="2000" dirty="0"/>
              <a:t>Below is the interface when the server side interface is hosted</a:t>
            </a:r>
          </a:p>
          <a:p>
            <a:pPr>
              <a:buFontTx/>
              <a:buChar char="-"/>
            </a:pPr>
            <a:r>
              <a:rPr lang="en-SG" sz="2000" dirty="0"/>
              <a:t>The server status shows disconnected when the server is not hosted and vice versa</a:t>
            </a:r>
          </a:p>
          <a:p>
            <a:pPr>
              <a:buFontTx/>
              <a:buChar char="-"/>
            </a:pPr>
            <a:r>
              <a:rPr lang="en-SG" sz="2000" dirty="0"/>
              <a:t>File name, upload time, print job status (In progress, printer error status, timeout, disconnect) </a:t>
            </a:r>
          </a:p>
          <a:p>
            <a:pPr>
              <a:buFontTx/>
              <a:buChar char="-"/>
            </a:pPr>
            <a:r>
              <a:rPr lang="en-SG" sz="2000" dirty="0"/>
              <a:t>Delete button is only disabled when the server is trying to send print to printer </a:t>
            </a:r>
          </a:p>
          <a:p>
            <a:pPr>
              <a:buFontTx/>
              <a:buChar char="-"/>
            </a:pPr>
            <a:endParaRPr lang="en-SG" sz="2000" dirty="0"/>
          </a:p>
          <a:p>
            <a:pPr>
              <a:buFontTx/>
              <a:buChar char="-"/>
            </a:pPr>
            <a:endParaRPr lang="en-SG" sz="2000" dirty="0"/>
          </a:p>
          <a:p>
            <a:pPr>
              <a:buFontTx/>
              <a:buChar char="-"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80EFC-424A-45EA-BC68-435BAE74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86" y="3637032"/>
            <a:ext cx="7206764" cy="246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8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02758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SG" sz="3600" b="1" dirty="0"/>
              <a:t>Thank you!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</p:spTree>
    <p:extLst>
      <p:ext uri="{BB962C8B-B14F-4D97-AF65-F5344CB8AC3E}">
        <p14:creationId xmlns:p14="http://schemas.microsoft.com/office/powerpoint/2010/main" val="307037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4"/>
            </a:pPr>
            <a:r>
              <a:rPr lang="en-SG" sz="2000" dirty="0"/>
              <a:t>Configure desire IP address and host number to be hosted in </a:t>
            </a:r>
            <a:r>
              <a:rPr lang="en-SG" sz="2000" dirty="0" err="1"/>
              <a:t>CloudPrintServer</a:t>
            </a:r>
            <a:r>
              <a:rPr lang="en-SG" sz="2000" dirty="0"/>
              <a:t>/ CloudPrintServer.js</a:t>
            </a:r>
            <a:br>
              <a:rPr lang="en-SG" sz="2000" dirty="0"/>
            </a:b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D7E4-E315-4342-B391-A0F6C3F2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00" y="3608996"/>
            <a:ext cx="4589183" cy="27526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BA1A04-2019-4FBC-93EA-D2A7D00918F9}"/>
              </a:ext>
            </a:extLst>
          </p:cNvPr>
          <p:cNvSpPr txBox="1"/>
          <p:nvPr/>
        </p:nvSpPr>
        <p:spPr>
          <a:xfrm>
            <a:off x="6346571" y="4129081"/>
            <a:ext cx="356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IP address can be found by using “ipconfig/all” at command prompt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F8D5F9-2347-4043-B146-C01D9A0E6CB3}"/>
              </a:ext>
            </a:extLst>
          </p:cNvPr>
          <p:cNvSpPr/>
          <p:nvPr/>
        </p:nvSpPr>
        <p:spPr>
          <a:xfrm>
            <a:off x="3317875" y="4632107"/>
            <a:ext cx="1428750" cy="173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20791A9-FEB6-4966-B20A-C55762831202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/>
              <a:t>Cloud Print Server</a:t>
            </a:r>
            <a:endParaRPr lang="en-SG" sz="3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DE9A01-4434-4762-8EB2-8F8B79D63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04" y="2163604"/>
            <a:ext cx="5541892" cy="13649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CF23DF-5179-41F5-9B92-59D42E2EC0BE}"/>
              </a:ext>
            </a:extLst>
          </p:cNvPr>
          <p:cNvSpPr/>
          <p:nvPr/>
        </p:nvSpPr>
        <p:spPr>
          <a:xfrm>
            <a:off x="1890181" y="3018678"/>
            <a:ext cx="1986493" cy="509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770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5"/>
            </a:pPr>
            <a:r>
              <a:rPr lang="en-SG" sz="2000" dirty="0"/>
              <a:t>Run </a:t>
            </a:r>
            <a:r>
              <a:rPr lang="en-SG" sz="2000" b="1" dirty="0" err="1"/>
              <a:t>npm</a:t>
            </a:r>
            <a:r>
              <a:rPr lang="en-SG" sz="2000" b="1" dirty="0"/>
              <a:t> install </a:t>
            </a:r>
            <a:r>
              <a:rPr lang="en-SG" sz="2000" dirty="0"/>
              <a:t>after copy to local machine</a:t>
            </a:r>
            <a:endParaRPr lang="en-SG" sz="2000" b="1" dirty="0"/>
          </a:p>
          <a:p>
            <a:pPr marL="457200" indent="-457200">
              <a:buAutoNum type="arabicPeriod" startAt="5"/>
            </a:pPr>
            <a:r>
              <a:rPr lang="en-SG" sz="2000" dirty="0"/>
              <a:t>Run </a:t>
            </a:r>
            <a:r>
              <a:rPr lang="en-SG" sz="2000" b="1" dirty="0"/>
              <a:t>pm2 start WebPrintServer.js </a:t>
            </a:r>
            <a:r>
              <a:rPr lang="en-SG" sz="2000" dirty="0"/>
              <a:t>on command prompt</a:t>
            </a:r>
          </a:p>
          <a:p>
            <a:pPr marL="457200" indent="-457200">
              <a:buAutoNum type="arabicPeriod" startAt="5"/>
            </a:pPr>
            <a:r>
              <a:rPr lang="en-SG" sz="2000" dirty="0"/>
              <a:t>Check if Cloud print server is successfully hosted by running (</a:t>
            </a:r>
            <a:r>
              <a:rPr lang="en-SG" sz="2000" b="1" dirty="0"/>
              <a:t>pm2 list</a:t>
            </a:r>
            <a:r>
              <a:rPr lang="en-SG" sz="200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74EEC-6D45-43B8-8AA9-C9F08B73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60" y="3884669"/>
            <a:ext cx="7722991" cy="24301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09D21F-49D0-476A-A910-1057C7A34CE9}"/>
              </a:ext>
            </a:extLst>
          </p:cNvPr>
          <p:cNvSpPr/>
          <p:nvPr/>
        </p:nvSpPr>
        <p:spPr>
          <a:xfrm>
            <a:off x="4440838" y="3884669"/>
            <a:ext cx="2264762" cy="2480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17077-972E-4534-9F3C-251B1D8237B2}"/>
              </a:ext>
            </a:extLst>
          </p:cNvPr>
          <p:cNvSpPr/>
          <p:nvPr/>
        </p:nvSpPr>
        <p:spPr>
          <a:xfrm>
            <a:off x="4545613" y="5504122"/>
            <a:ext cx="826487" cy="2480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946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7"/>
            </a:pPr>
            <a:r>
              <a:rPr lang="en-SG" sz="2000" dirty="0"/>
              <a:t>Type IP address with port number previously set on the browser and below is the expected result if the server is hosted successfully</a:t>
            </a:r>
          </a:p>
          <a:p>
            <a:pPr marL="457200" indent="-457200">
              <a:buAutoNum type="arabicPeriod" startAt="7"/>
            </a:pPr>
            <a:endParaRPr lang="en-SG" sz="2000" dirty="0"/>
          </a:p>
          <a:p>
            <a:pPr marL="457200" indent="-457200">
              <a:buAutoNum type="arabicPeriod" startAt="7"/>
            </a:pPr>
            <a:endParaRPr lang="en-SG" sz="2000" dirty="0"/>
          </a:p>
          <a:p>
            <a:pPr marL="457200" indent="-457200">
              <a:buAutoNum type="arabicPeriod" startAt="7"/>
            </a:pPr>
            <a:r>
              <a:rPr lang="en-SG" sz="2000" dirty="0"/>
              <a:t>If there is file send to server, the file will be saved at </a:t>
            </a:r>
            <a:r>
              <a:rPr lang="en-SG" sz="2000" dirty="0" err="1"/>
              <a:t>CloudPrintServer</a:t>
            </a:r>
            <a:r>
              <a:rPr lang="en-SG" sz="2000" dirty="0"/>
              <a:t>/uploads before printing</a:t>
            </a:r>
          </a:p>
          <a:p>
            <a:pPr marL="457200" indent="-457200">
              <a:buAutoNum type="arabicPeriod" startAt="7"/>
            </a:pPr>
            <a:r>
              <a:rPr lang="en-SG" sz="2000" dirty="0"/>
              <a:t>Stop hosting the server by using below command </a:t>
            </a:r>
          </a:p>
          <a:p>
            <a:pPr marL="0" indent="0">
              <a:buNone/>
            </a:pPr>
            <a:br>
              <a:rPr lang="en-SG" sz="2000" dirty="0"/>
            </a:br>
            <a:r>
              <a:rPr lang="en-SG" sz="2000" dirty="0"/>
              <a:t> </a:t>
            </a:r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EA21B-F010-480F-9574-11795088B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89"/>
          <a:stretch/>
        </p:blipFill>
        <p:spPr>
          <a:xfrm>
            <a:off x="899747" y="2511279"/>
            <a:ext cx="10019221" cy="734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4A8AB2-A047-4DC9-881E-09B0E7A08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238"/>
          <a:stretch/>
        </p:blipFill>
        <p:spPr>
          <a:xfrm>
            <a:off x="1014060" y="4587796"/>
            <a:ext cx="9323747" cy="12864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FCE5A9-4095-4272-983B-A6F9C0363AC8}"/>
              </a:ext>
            </a:extLst>
          </p:cNvPr>
          <p:cNvSpPr/>
          <p:nvPr/>
        </p:nvSpPr>
        <p:spPr>
          <a:xfrm>
            <a:off x="4164613" y="4601497"/>
            <a:ext cx="2074262" cy="258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41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10"/>
            </a:pPr>
            <a:r>
              <a:rPr lang="en-SG" sz="2000" dirty="0"/>
              <a:t>There are two timeouts for the cloud print server</a:t>
            </a:r>
          </a:p>
          <a:p>
            <a:r>
              <a:rPr lang="en-SG" sz="2000" dirty="0"/>
              <a:t>timeout -&gt; This will happen after printer lose connection with the server after the set duration</a:t>
            </a:r>
          </a:p>
          <a:p>
            <a:r>
              <a:rPr lang="en-SG" sz="2000" dirty="0" err="1"/>
              <a:t>offlineTimeout</a:t>
            </a:r>
            <a:r>
              <a:rPr lang="en-SG" sz="2000" dirty="0"/>
              <a:t> -&gt; This will happen when the server is hosted and as long as server has no connection with the printer after the set duration</a:t>
            </a:r>
            <a:br>
              <a:rPr lang="en-SG" sz="2000" dirty="0"/>
            </a:br>
            <a:r>
              <a:rPr lang="en-SG" sz="2000" dirty="0"/>
              <a:t> </a:t>
            </a:r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A3CD8-0FB3-4409-AB97-A0AD0BD3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3254246"/>
            <a:ext cx="6448425" cy="2373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D50E35-E2B4-49DE-AF15-0459446AF76F}"/>
              </a:ext>
            </a:extLst>
          </p:cNvPr>
          <p:cNvSpPr/>
          <p:nvPr/>
        </p:nvSpPr>
        <p:spPr>
          <a:xfrm>
            <a:off x="4581524" y="4974145"/>
            <a:ext cx="447675" cy="255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FCE5A9-4095-4272-983B-A6F9C0363AC8}"/>
              </a:ext>
            </a:extLst>
          </p:cNvPr>
          <p:cNvSpPr/>
          <p:nvPr/>
        </p:nvSpPr>
        <p:spPr>
          <a:xfrm>
            <a:off x="5307613" y="5309287"/>
            <a:ext cx="540737" cy="3188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3BF4B-E789-496C-9D7F-E4B7F2E92490}"/>
              </a:ext>
            </a:extLst>
          </p:cNvPr>
          <p:cNvSpPr txBox="1"/>
          <p:nvPr/>
        </p:nvSpPr>
        <p:spPr>
          <a:xfrm>
            <a:off x="3463431" y="5751689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In this example, timeout is set as 5 seconds while </a:t>
            </a:r>
            <a:r>
              <a:rPr lang="en-SG" dirty="0" err="1"/>
              <a:t>offlineTimeout</a:t>
            </a:r>
            <a:r>
              <a:rPr lang="en-SG" dirty="0"/>
              <a:t> is set as 10 seconds</a:t>
            </a:r>
          </a:p>
        </p:txBody>
      </p:sp>
    </p:spTree>
    <p:extLst>
      <p:ext uri="{BB962C8B-B14F-4D97-AF65-F5344CB8AC3E}">
        <p14:creationId xmlns:p14="http://schemas.microsoft.com/office/powerpoint/2010/main" val="191791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000" dirty="0"/>
              <a:t>Install node </a:t>
            </a:r>
            <a:r>
              <a:rPr lang="en-SG" sz="2000" dirty="0" err="1"/>
              <a:t>js</a:t>
            </a:r>
            <a:r>
              <a:rPr lang="en-SG" sz="2000" dirty="0"/>
              <a:t> on local machine</a:t>
            </a:r>
            <a:br>
              <a:rPr lang="en-SG" sz="2000" dirty="0"/>
            </a:br>
            <a:r>
              <a:rPr lang="en-SG" sz="2000" dirty="0">
                <a:hlinkClick r:id="rId2"/>
              </a:rPr>
              <a:t>https://nodejs.org/en/download/</a:t>
            </a:r>
            <a:endParaRPr lang="en-SG" sz="2000" dirty="0"/>
          </a:p>
          <a:p>
            <a:pPr marL="514350" indent="-514350">
              <a:buFont typeface="+mj-lt"/>
              <a:buAutoNum type="arabicPeriod"/>
            </a:pPr>
            <a:r>
              <a:rPr lang="en-SG" sz="2000" dirty="0"/>
              <a:t>Install pm2 on local machine using “</a:t>
            </a:r>
            <a:r>
              <a:rPr lang="en-SG" sz="2000" b="1" dirty="0" err="1"/>
              <a:t>npm</a:t>
            </a:r>
            <a:r>
              <a:rPr lang="en-SG" sz="2000" b="1" dirty="0"/>
              <a:t> install –g pm2</a:t>
            </a:r>
            <a:r>
              <a:rPr lang="en-SG" sz="2000" dirty="0"/>
              <a:t>”</a:t>
            </a:r>
          </a:p>
          <a:p>
            <a:pPr marL="0" indent="0">
              <a:buNone/>
            </a:pPr>
            <a:r>
              <a:rPr lang="en-SG" sz="2000" dirty="0"/>
              <a:t>         Reference: </a:t>
            </a:r>
            <a:r>
              <a:rPr lang="en-SG" sz="2000" dirty="0">
                <a:hlinkClick r:id="rId3"/>
              </a:rPr>
              <a:t>https://pm2.keymetrics.io/docs/usage/process-management/</a:t>
            </a:r>
            <a:endParaRPr lang="en-SG" sz="2000" dirty="0"/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dirty="0"/>
              <a:t>** If Cloud print server is done setup, please skip above steps 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  <a:p>
            <a:pPr marL="457200" indent="-457200">
              <a:buAutoNum type="arabicPeriod" startAt="3"/>
            </a:pPr>
            <a:r>
              <a:rPr lang="en-SG" sz="2000" dirty="0"/>
              <a:t>Copy </a:t>
            </a:r>
            <a:r>
              <a:rPr lang="en-SG" sz="2000" dirty="0" err="1"/>
              <a:t>CloudPrintClient</a:t>
            </a:r>
            <a:r>
              <a:rPr lang="en-SG" sz="2000" dirty="0"/>
              <a:t> folder to local machine</a:t>
            </a:r>
          </a:p>
          <a:p>
            <a:pPr marL="457200" indent="-457200">
              <a:buAutoNum type="arabicPeriod" startAt="3"/>
            </a:pPr>
            <a:endParaRPr lang="en-SG" sz="2000" dirty="0"/>
          </a:p>
          <a:p>
            <a:pPr marL="457200" indent="-457200">
              <a:buAutoNum type="arabicPeriod" startAt="3"/>
            </a:pPr>
            <a:endParaRPr lang="en-SG" sz="2000" dirty="0"/>
          </a:p>
          <a:p>
            <a:pPr marL="457200" indent="-457200">
              <a:buAutoNum type="arabicPeriod" startAt="3"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</p:spTree>
    <p:extLst>
      <p:ext uri="{BB962C8B-B14F-4D97-AF65-F5344CB8AC3E}">
        <p14:creationId xmlns:p14="http://schemas.microsoft.com/office/powerpoint/2010/main" val="118446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4"/>
            </a:pPr>
            <a:r>
              <a:rPr lang="en-SG" sz="2000" dirty="0"/>
              <a:t>Configure desire IP address and port number to be hosted in </a:t>
            </a:r>
          </a:p>
          <a:p>
            <a:pPr lvl="1"/>
            <a:r>
              <a:rPr lang="en-SG" sz="1800" dirty="0"/>
              <a:t> / </a:t>
            </a:r>
            <a:r>
              <a:rPr lang="en-SG" sz="1800" dirty="0" err="1"/>
              <a:t>cloud_print_demo</a:t>
            </a:r>
            <a:r>
              <a:rPr lang="en-SG" sz="1800" dirty="0"/>
              <a:t>/clientCloudPrint.js</a:t>
            </a:r>
          </a:p>
          <a:p>
            <a:pPr lvl="1"/>
            <a:r>
              <a:rPr lang="en-SG" sz="1800" dirty="0"/>
              <a:t>/ </a:t>
            </a:r>
            <a:r>
              <a:rPr lang="en-SG" sz="1800" dirty="0" err="1"/>
              <a:t>cloud_print_demo</a:t>
            </a:r>
            <a:r>
              <a:rPr lang="en-SG" sz="1800" dirty="0"/>
              <a:t>/</a:t>
            </a:r>
            <a:r>
              <a:rPr lang="en-SG" sz="1800" dirty="0" err="1"/>
              <a:t>src</a:t>
            </a:r>
            <a:r>
              <a:rPr lang="en-SG" sz="1800" dirty="0"/>
              <a:t>/components/DeliveryInfo.js (cloud print server IP address and port number set in slide no.3)</a:t>
            </a:r>
          </a:p>
          <a:p>
            <a:pPr marL="0" indent="0">
              <a:buNone/>
            </a:pPr>
            <a:br>
              <a:rPr lang="en-SG" sz="2000" dirty="0"/>
            </a:br>
            <a:endParaRPr lang="en-S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D7E4-E315-4342-B391-A0F6C3F2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03"/>
          <a:stretch/>
        </p:blipFill>
        <p:spPr>
          <a:xfrm>
            <a:off x="1132161" y="4681538"/>
            <a:ext cx="4589183" cy="1420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6BF14-B8D0-40FF-8221-1ADF66C45220}"/>
              </a:ext>
            </a:extLst>
          </p:cNvPr>
          <p:cNvSpPr txBox="1"/>
          <p:nvPr/>
        </p:nvSpPr>
        <p:spPr>
          <a:xfrm>
            <a:off x="1400174" y="3239664"/>
            <a:ext cx="46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Replace IP address at Line no.3 (host’s value)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A1A04-2019-4FBC-93EA-D2A7D00918F9}"/>
              </a:ext>
            </a:extLst>
          </p:cNvPr>
          <p:cNvSpPr txBox="1"/>
          <p:nvPr/>
        </p:nvSpPr>
        <p:spPr>
          <a:xfrm>
            <a:off x="6346571" y="5088547"/>
            <a:ext cx="356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IP address can be found by using “ipconfig/all” at command prompt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F8D5F9-2347-4043-B146-C01D9A0E6CB3}"/>
              </a:ext>
            </a:extLst>
          </p:cNvPr>
          <p:cNvSpPr/>
          <p:nvPr/>
        </p:nvSpPr>
        <p:spPr>
          <a:xfrm>
            <a:off x="2965940" y="5708432"/>
            <a:ext cx="1428750" cy="173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20791A9-FEB6-4966-B20A-C55762831202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 b="1" dirty="0"/>
              <a:t>Cloud Print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85E84-0CC2-4F98-8A5E-F389173DD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" r="23132"/>
          <a:stretch/>
        </p:blipFill>
        <p:spPr>
          <a:xfrm>
            <a:off x="1311152" y="3121629"/>
            <a:ext cx="4410192" cy="13777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CF23DF-5179-41F5-9B92-59D42E2EC0BE}"/>
              </a:ext>
            </a:extLst>
          </p:cNvPr>
          <p:cNvSpPr/>
          <p:nvPr/>
        </p:nvSpPr>
        <p:spPr>
          <a:xfrm>
            <a:off x="1639823" y="4108760"/>
            <a:ext cx="1876425" cy="330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6BEE0-CD1A-4F2E-B19D-C0EA9EAD7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722" b="7098"/>
          <a:stretch/>
        </p:blipFill>
        <p:spPr>
          <a:xfrm>
            <a:off x="6173269" y="3128012"/>
            <a:ext cx="3714746" cy="11061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067505-0787-49A2-AC47-3B97128F3069}"/>
              </a:ext>
            </a:extLst>
          </p:cNvPr>
          <p:cNvSpPr/>
          <p:nvPr/>
        </p:nvSpPr>
        <p:spPr>
          <a:xfrm>
            <a:off x="7479771" y="3858903"/>
            <a:ext cx="1876425" cy="242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2094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72C3A-B595-4ED5-9928-ED467A66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SG" sz="3600" b="1" dirty="0"/>
              <a:t>Cloud Print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FA7-B167-419E-99B7-6DAC4FA3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5"/>
            </a:pPr>
            <a:r>
              <a:rPr lang="en-SG" sz="2000" dirty="0"/>
              <a:t>Run “</a:t>
            </a:r>
            <a:r>
              <a:rPr lang="en-SG" sz="2000" b="1" dirty="0" err="1"/>
              <a:t>npm</a:t>
            </a:r>
            <a:r>
              <a:rPr lang="en-SG" sz="2000" b="1" dirty="0"/>
              <a:t> install</a:t>
            </a:r>
            <a:r>
              <a:rPr lang="en-SG" sz="2000" dirty="0"/>
              <a:t>” when first copy to the local machine </a:t>
            </a:r>
            <a:r>
              <a:rPr lang="en-SG" sz="2000" b="1" dirty="0"/>
              <a:t> </a:t>
            </a:r>
            <a:r>
              <a:rPr lang="en-SG" sz="2000" dirty="0"/>
              <a:t>after copy to local machine</a:t>
            </a:r>
            <a:endParaRPr lang="en-SG" sz="2000" b="1" dirty="0"/>
          </a:p>
          <a:p>
            <a:pPr marL="457200" indent="-457200">
              <a:buAutoNum type="arabicPeriod" startAt="5"/>
            </a:pPr>
            <a:r>
              <a:rPr lang="en-SG" sz="2000" dirty="0"/>
              <a:t>Make sure the build is the latest, “</a:t>
            </a:r>
            <a:r>
              <a:rPr lang="en-SG" sz="2000" b="1" dirty="0" err="1"/>
              <a:t>npm</a:t>
            </a:r>
            <a:r>
              <a:rPr lang="en-SG" sz="2000" b="1" dirty="0"/>
              <a:t> run build</a:t>
            </a:r>
            <a:r>
              <a:rPr lang="en-SG" sz="2000" dirty="0"/>
              <a:t>”</a:t>
            </a:r>
          </a:p>
          <a:p>
            <a:pPr marL="457200" indent="-457200">
              <a:buAutoNum type="arabicPeriod" startAt="5"/>
            </a:pPr>
            <a:endParaRPr lang="en-SG" sz="2000" dirty="0"/>
          </a:p>
          <a:p>
            <a:pPr marL="457200" indent="-457200">
              <a:buAutoNum type="arabicPeriod" startAt="5"/>
            </a:pPr>
            <a:endParaRPr lang="en-SG" sz="2000" dirty="0"/>
          </a:p>
          <a:p>
            <a:pPr marL="457200" indent="-457200">
              <a:buAutoNum type="arabicPeriod" startAt="5"/>
            </a:pPr>
            <a:endParaRPr lang="en-SG" sz="2000" dirty="0"/>
          </a:p>
          <a:p>
            <a:pPr marL="457200" indent="-457200">
              <a:buAutoNum type="arabicPeriod" startAt="5"/>
            </a:pPr>
            <a:r>
              <a:rPr lang="en-SG" sz="2000" dirty="0"/>
              <a:t>Run </a:t>
            </a:r>
            <a:r>
              <a:rPr lang="en-SG" sz="2000" b="1" dirty="0"/>
              <a:t>pm2 start clientCloudPrint.js </a:t>
            </a:r>
            <a:r>
              <a:rPr lang="en-SG" sz="2000" dirty="0"/>
              <a:t>on command prompt</a:t>
            </a:r>
          </a:p>
          <a:p>
            <a:pPr marL="457200" indent="-457200">
              <a:buAutoNum type="arabicPeriod" startAt="5"/>
            </a:pPr>
            <a:r>
              <a:rPr lang="en-SG" sz="2000" dirty="0"/>
              <a:t>Check if Cloud print client is successfully hosted by running (</a:t>
            </a:r>
            <a:r>
              <a:rPr lang="en-SG" sz="2000" b="1" dirty="0"/>
              <a:t>pm2 list</a:t>
            </a:r>
            <a:r>
              <a:rPr lang="en-SG" sz="200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C320218-0BE4-43CB-B691-05EA08C235FA}"/>
              </a:ext>
            </a:extLst>
          </p:cNvPr>
          <p:cNvSpPr txBox="1">
            <a:spLocks/>
          </p:cNvSpPr>
          <p:nvPr/>
        </p:nvSpPr>
        <p:spPr>
          <a:xfrm>
            <a:off x="9062176" y="321734"/>
            <a:ext cx="3451558" cy="546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3200" b="1" dirty="0">
                <a:solidFill>
                  <a:srgbClr val="FF0000"/>
                </a:solidFill>
              </a:rPr>
              <a:t>TOSHIBA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D642C-D93A-469A-8296-584A3410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23" y="2603604"/>
            <a:ext cx="5887353" cy="11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0ECD50-C9B6-45A8-8F64-912C8AB8F686}"/>
              </a:ext>
            </a:extLst>
          </p:cNvPr>
          <p:cNvSpPr/>
          <p:nvPr/>
        </p:nvSpPr>
        <p:spPr>
          <a:xfrm>
            <a:off x="3341821" y="2603682"/>
            <a:ext cx="906328" cy="202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32197-269F-4901-8492-D0F2511E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72" y="4527727"/>
            <a:ext cx="6311281" cy="20870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09D21F-49D0-476A-A910-1057C7A34CE9}"/>
              </a:ext>
            </a:extLst>
          </p:cNvPr>
          <p:cNvSpPr/>
          <p:nvPr/>
        </p:nvSpPr>
        <p:spPr>
          <a:xfrm>
            <a:off x="3489078" y="4527727"/>
            <a:ext cx="1945313" cy="2480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17077-972E-4534-9F3C-251B1D8237B2}"/>
              </a:ext>
            </a:extLst>
          </p:cNvPr>
          <p:cNvSpPr/>
          <p:nvPr/>
        </p:nvSpPr>
        <p:spPr>
          <a:xfrm>
            <a:off x="3489078" y="5742572"/>
            <a:ext cx="611813" cy="2480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304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1287</Words>
  <Application>Microsoft Office PowerPoint</Application>
  <PresentationFormat>Widescreen</PresentationFormat>
  <Paragraphs>166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Cloud Print Demo</vt:lpstr>
      <vt:lpstr>Cloud Print Server</vt:lpstr>
      <vt:lpstr>PowerPoint Presentation</vt:lpstr>
      <vt:lpstr>Cloud Print Server</vt:lpstr>
      <vt:lpstr>Cloud Print Server</vt:lpstr>
      <vt:lpstr>Cloud Print Server</vt:lpstr>
      <vt:lpstr>Cloud Print Client</vt:lpstr>
      <vt:lpstr>PowerPoint Presentation</vt:lpstr>
      <vt:lpstr>Cloud Print Client</vt:lpstr>
      <vt:lpstr>Cloud Print Client</vt:lpstr>
      <vt:lpstr>Additional Information</vt:lpstr>
      <vt:lpstr>Printer Setup</vt:lpstr>
      <vt:lpstr>Cloud Print Demo Application</vt:lpstr>
      <vt:lpstr>Cloud Print Demo Application</vt:lpstr>
      <vt:lpstr>Cloud Print Demo Application</vt:lpstr>
      <vt:lpstr>Cloud Print Demo Application</vt:lpstr>
      <vt:lpstr>Cloud Print Demo Application</vt:lpstr>
      <vt:lpstr>Cloud Print Demo Application</vt:lpstr>
      <vt:lpstr>Client Side Interface</vt:lpstr>
      <vt:lpstr>Client Side Interface</vt:lpstr>
      <vt:lpstr>Server Side Interface</vt:lpstr>
      <vt:lpstr>Server Side Interface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Print Demo</dc:title>
  <dc:creator>Jonathan Chin Yong Kiat</dc:creator>
  <cp:lastModifiedBy>Jonathan Chin Yong Kiat</cp:lastModifiedBy>
  <cp:revision>55</cp:revision>
  <dcterms:created xsi:type="dcterms:W3CDTF">2022-06-10T07:14:28Z</dcterms:created>
  <dcterms:modified xsi:type="dcterms:W3CDTF">2022-07-12T01:49:59Z</dcterms:modified>
</cp:coreProperties>
</file>